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1" r:id="rId20"/>
    <p:sldId id="282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80" r:id="rId30"/>
    <p:sldId id="293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02A36-7FED-46AD-81A4-186B3457CBA7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4BC9-5B8F-4CE1-ACF9-84090E40C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Дзяржаўная ўстанова адукацыі</a:t>
            </a:r>
            <a:br>
              <a:rPr lang="be-BY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“Сярэдняя школа № 6 г.Магілёва”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064896" cy="1752600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Усясла</a:t>
            </a:r>
            <a:r>
              <a:rPr lang="be-BY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 Чарадзей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50131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Настаўнік пачатковых класаў</a:t>
            </a:r>
          </a:p>
          <a:p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Крывушкіна Святлана Алегаўна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be-BY" sz="6000" b="1" dirty="0" smtClean="0">
                <a:latin typeface="Times New Roman" pitchFamily="18" charset="0"/>
                <a:cs typeface="Times New Roman" pitchFamily="18" charset="0"/>
              </a:rPr>
              <a:t>1044-1101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 ÐµÐ·ÑÐ»ÑÑÐ°Ñ Ð¿Ð¾ÑÑÐºÑ Ð·Ð¾Ð±ÑÐ°Ð¶ÐµÐ½Ñ Ð·Ð° Ð·Ð°Ð¿Ð¸ÑÐ¾Ð¼ &quot;Ð£Ð¡Ð¯Ð¡ÐÐÐ Ð§ÐÐ ÐÐÐÐÐ&quot;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419872" y="1700808"/>
            <a:ext cx="4608510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Ð ÐµÐ·ÑÐ»ÑÑÐ°Ñ Ð¿Ð¾ÑÑÐºÑ Ð·Ð¾Ð±ÑÐ°Ð¶ÐµÐ½Ñ Ð·Ð° Ð·Ð°Ð¿Ð¸ÑÐ¾Ð¼ &quot;ÑÐ¾ÑÐ¾ ÑÑÑÑÐ»Ð°Ñ ÑÐ°ÑÐ°Ð´Ð·ÐµÐ¹&quot;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611559" y="216024"/>
            <a:ext cx="8508437" cy="6381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Радавод полацкіх Рагвалодавічаў</a:t>
            </a:r>
            <a:br>
              <a:rPr lang="be-B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10-11ст.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0691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e-BY" dirty="0" smtClean="0">
                <a:solidFill>
                  <a:srgbClr val="C00000"/>
                </a:solidFill>
              </a:rPr>
              <a:t>                                     </a:t>
            </a:r>
            <a:r>
              <a:rPr lang="be-BY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Рагвалод </a:t>
            </a: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(каля 980г.)</a:t>
            </a:r>
          </a:p>
          <a:p>
            <a:pPr>
              <a:buNone/>
            </a:pPr>
            <a:r>
              <a:rPr lang="be-BY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be-BY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Ізяслаў</a:t>
            </a: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 (1001г.)</a:t>
            </a:r>
          </a:p>
          <a:p>
            <a:pPr>
              <a:buNone/>
            </a:pPr>
            <a:endParaRPr lang="be-BY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be-BY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Усяслаў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 (1003г.)    </a:t>
            </a:r>
            <a:r>
              <a:rPr lang="be-BY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Брачыслаў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 (1044г.)  </a:t>
            </a:r>
          </a:p>
          <a:p>
            <a:pPr>
              <a:buNone/>
            </a:pPr>
            <a:endParaRPr lang="be-BY" sz="1000" b="1" dirty="0" smtClean="0"/>
          </a:p>
          <a:p>
            <a:pPr>
              <a:buNone/>
            </a:pPr>
            <a:r>
              <a:rPr lang="be-BY" sz="3600" b="1" dirty="0"/>
              <a:t>	</a:t>
            </a:r>
            <a:r>
              <a:rPr lang="be-BY" sz="3600" b="1" dirty="0" smtClean="0"/>
              <a:t>					</a:t>
            </a:r>
            <a:r>
              <a:rPr lang="be-BY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Усяслаў Чарадзей</a:t>
            </a:r>
          </a:p>
          <a:p>
            <a:pPr>
              <a:buNone/>
            </a:pPr>
            <a:r>
              <a:rPr lang="be-BY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(1101г.)</a:t>
            </a:r>
          </a:p>
          <a:p>
            <a:pPr>
              <a:buNone/>
            </a:pPr>
            <a:endParaRPr lang="be-BY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Рагвалод  Барыс Глеб Раман Давыд Расціслаў  Святаслаў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732240" y="38610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Ð ÐµÐ·ÑÐ»ÑÑÐ°Ñ Ð¿Ð¾ÑÑÐºÑ Ð·Ð¾Ð±ÑÐ°Ð¶ÐµÐ½Ñ Ð·Ð° Ð·Ð°Ð¿Ð¸ÑÐ¾Ð¼ &quot;Ð£Ð¡Ð¯Ð¡ÐÐÐ Ð§ÐÐ ÐÐÐÐÐ Ð¿Ð°Ð±ÑÐ´Ð°Ð²Ð°Ñ&quot;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496" t="3578" r="2645" b="4433"/>
          <a:stretch>
            <a:fillRect/>
          </a:stretch>
        </p:blipFill>
        <p:spPr bwMode="auto">
          <a:xfrm>
            <a:off x="-16251" y="72008"/>
            <a:ext cx="9160326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145435"/>
          </a:xfrm>
        </p:spPr>
        <p:txBody>
          <a:bodyPr/>
          <a:lstStyle/>
          <a:p>
            <a:pPr>
              <a:buNone/>
            </a:pPr>
            <a:r>
              <a:rPr lang="be-BY" dirty="0" smtClean="0"/>
              <a:t>					</a:t>
            </a:r>
            <a:r>
              <a:rPr lang="be-BY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Канстанцінопаль (Царград)</a:t>
            </a:r>
            <a:endParaRPr lang="be-BY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e-BY" dirty="0"/>
          </a:p>
          <a:p>
            <a:pPr>
              <a:buNone/>
            </a:pPr>
            <a:r>
              <a:rPr lang="be-BY" dirty="0" smtClean="0"/>
              <a:t>					</a:t>
            </a:r>
            <a:r>
              <a:rPr lang="be-BY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Кіеў</a:t>
            </a:r>
            <a:endParaRPr lang="be-BY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Святая Сафія</a:t>
            </a:r>
          </a:p>
          <a:p>
            <a:pPr>
              <a:buNone/>
            </a:pPr>
            <a:r>
              <a:rPr lang="be-BY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be-BY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Ноўгарад</a:t>
            </a:r>
          </a:p>
          <a:p>
            <a:pPr>
              <a:buNone/>
            </a:pPr>
            <a:endParaRPr lang="be-BY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e-BY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Полацк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Ð ÐµÐ·ÑÐ»ÑÑÐ°Ñ Ð¿Ð¾ÑÑÐºÑ Ð·Ð¾Ð±ÑÐ°Ð¶ÐµÐ½Ñ Ð·Ð° Ð·Ð°Ð¿Ð¸ÑÐ¾Ð¼ &quot;ÑÐ¾ÑÐ¾ ÐºÑÐµÑ&quot;"/>
          <p:cNvPicPr>
            <a:picLocks noChangeAspect="1" noChangeArrowheads="1"/>
          </p:cNvPicPr>
          <p:nvPr/>
        </p:nvPicPr>
        <p:blipFill>
          <a:blip r:embed="rId2" cstate="print"/>
          <a:srcRect r="5464" b="8768"/>
          <a:stretch>
            <a:fillRect/>
          </a:stretch>
        </p:blipFill>
        <p:spPr bwMode="auto">
          <a:xfrm>
            <a:off x="0" y="1"/>
            <a:ext cx="4860032" cy="29969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0"/>
            <a:ext cx="187220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Кіеў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Ð ÐµÐ·ÑÐ»ÑÑÐ°Ñ Ð¿Ð¾ÑÑÐºÑ Ð·Ð¾Ð±ÑÐ°Ð¶ÐµÐ½Ñ Ð·Ð° Ð·Ð°Ð¿Ð¸ÑÐ¾Ð¼ &quot;ÑÐ¾ÑÐ¾ Ð½Ð¾ÑÐ³Ð°ÑÐ°Ð´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761" y="1268760"/>
            <a:ext cx="4327239" cy="288032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96136" y="4077072"/>
            <a:ext cx="3034680" cy="532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Ноўгарад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-1" y="3429000"/>
            <a:ext cx="5103625" cy="3429000"/>
          </a:xfrm>
          <a:prstGeom prst="rect">
            <a:avLst/>
          </a:prstGeom>
          <a:noFill/>
        </p:spPr>
      </p:pic>
      <p:sp>
        <p:nvSpPr>
          <p:cNvPr id="9" name="Содержимое 6"/>
          <p:cNvSpPr txBox="1">
            <a:spLocks/>
          </p:cNvSpPr>
          <p:nvPr/>
        </p:nvSpPr>
        <p:spPr>
          <a:xfrm>
            <a:off x="899592" y="3429000"/>
            <a:ext cx="3034680" cy="532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e-BY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Канстанцінопаль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Сучасны храм святой Сафіі </a:t>
            </a:r>
            <a:b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 Полацку 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833" b="2981"/>
          <a:stretch>
            <a:fillRect/>
          </a:stretch>
        </p:blipFill>
        <p:spPr bwMode="auto">
          <a:xfrm>
            <a:off x="1944216" y="1544631"/>
            <a:ext cx="6876256" cy="526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4090" b="5134"/>
          <a:stretch>
            <a:fillRect/>
          </a:stretch>
        </p:blipFill>
        <p:spPr bwMode="auto">
          <a:xfrm>
            <a:off x="0" y="3113584"/>
            <a:ext cx="5681960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Ð ÐµÐ·ÑÐ»ÑÑÐ°Ñ Ð¿Ð¾ÑÑÐºÑ Ð·Ð¾Ð±ÑÐ°Ð¶ÐµÐ½Ñ Ð·Ð° Ð·Ð°Ð¿Ð¸ÑÐ¾Ð¼ &quot;ÑÐ¾ÑÐ¾ Ð°ÑÐ³Ð°Ð½ Ñ ÑÑÐ°Ð¼ Ð¡Ð°ÑÑÑ Ñ ÐÐ¾Ð»Ð°ÑÐºÑ&quot;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3935" t="22796" r="28816" b="17367"/>
          <a:stretch>
            <a:fillRect/>
          </a:stretch>
        </p:blipFill>
        <p:spPr bwMode="auto">
          <a:xfrm>
            <a:off x="4391472" y="0"/>
            <a:ext cx="4752528" cy="389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71600" y="1556792"/>
            <a:ext cx="2952328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Унутранае ўбранне сабора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96136" y="3789040"/>
            <a:ext cx="3347864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Знакаміты арган</a:t>
            </a:r>
          </a:p>
          <a:p>
            <a:pPr algn="ctr">
              <a:buNone/>
            </a:pP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Полацкай Сафіі</a:t>
            </a:r>
            <a:r>
              <a:rPr lang="be-BY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50" name="Picture 6" descr="Ð ÐµÐ·ÑÐ»ÑÑÐ°Ñ Ð¿Ð¾ÑÑÐºÑ Ð·Ð¾Ð±ÑÐ°Ð¶ÐµÐ½Ñ Ð·Ð° Ð·Ð°Ð¿Ð¸ÑÐ¾Ð¼ &quot;ÑÐ¾ÑÐ¾ ÑÐ»ÐµÐ¼ ÑÑÑÑÐ»Ð°Ñ ÑÐ°ÑÐ°Ð´Ð·ÐµÐ¹&quot;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754" t="2751" r="3437" b="3801"/>
          <a:stretch>
            <a:fillRect/>
          </a:stretch>
        </p:blipFill>
        <p:spPr bwMode="auto">
          <a:xfrm>
            <a:off x="107504" y="108315"/>
            <a:ext cx="8965194" cy="67050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Кальчуга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Ð ÐµÐ·ÑÐ»ÑÑÐ°Ñ Ð¿Ð¾ÑÑÐºÑ Ð·Ð¾Ð±ÑÐ°Ð¶ÐµÐ½Ñ Ð·Ð° Ð·Ð°Ð¿Ð¸ÑÐ¾Ð¼ &quot;ÑÐ¾ÑÐ¾ ÐºÐ¾Ð»ÑÑÑÐ³Ð° ÑÑÑÑÐ»Ð°Ñ ÑÐ°ÑÐ°Ð´Ð·ÐµÐ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233" y="1771765"/>
            <a:ext cx="4704767" cy="508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Ð ÐµÐ·ÑÐ»ÑÑÐ°Ñ Ð¿Ð¾ÑÑÐºÑ Ð·Ð¾Ð±ÑÐ°Ð¶ÐµÐ½Ñ Ð·Ð° Ð·Ð°Ð¿Ð¸ÑÐ¾Ð¼ &quot;ÑÐ¾ÑÐ¾ ÑÐ»ÐµÐ¼ ÑÑÑÑÐ»Ð°Ñ ÑÐ°ÑÐ°Ð´Ð·ÐµÐ¹&quot;"/>
          <p:cNvPicPr>
            <a:picLocks noChangeAspect="1" noChangeArrowheads="1"/>
          </p:cNvPicPr>
          <p:nvPr/>
        </p:nvPicPr>
        <p:blipFill>
          <a:blip r:embed="rId3" cstate="print"/>
          <a:srcRect l="52721" t="4735" r="3436" b="43182"/>
          <a:stretch>
            <a:fillRect/>
          </a:stretch>
        </p:blipFill>
        <p:spPr bwMode="auto">
          <a:xfrm>
            <a:off x="107504" y="1988840"/>
            <a:ext cx="4279021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340768"/>
            <a:ext cx="6357392" cy="1143000"/>
          </a:xfrm>
        </p:spPr>
        <p:txBody>
          <a:bodyPr>
            <a:noAutofit/>
          </a:bodyPr>
          <a:lstStyle/>
          <a:p>
            <a:r>
              <a:rPr lang="be-BY" sz="7200" dirty="0" smtClean="0">
                <a:latin typeface="Times New Roman" pitchFamily="18" charset="0"/>
                <a:cs typeface="Times New Roman" pitchFamily="18" charset="0"/>
              </a:rPr>
              <a:t>Праверка дамашняга задання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/>
          </a:bodyPr>
          <a:lstStyle/>
          <a:p>
            <a:r>
              <a:rPr lang="be-BY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Шлем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Ð ÐµÐ·ÑÐ»ÑÑÐ°Ñ Ð¿Ð¾ÑÑÐºÑ Ð·Ð¾Ð±ÑÐ°Ð¶ÐµÐ½Ñ Ð·Ð° Ð·Ð°Ð¿Ð¸ÑÐ¾Ð¼ &quot;ÑÐ¾ÑÐ¾ ÐºÐ°Ð»ÑÐ°Ð½ ÑÐ° ÑÑÑÑÐ»Ð°Ð¼Ñ ÑÑÑÑÐ»Ð°Ñ ÑÐ°ÑÐ°Ð´Ð·ÐµÐ¹&quot;"/>
          <p:cNvPicPr>
            <a:picLocks noChangeAspect="1" noChangeArrowheads="1"/>
          </p:cNvPicPr>
          <p:nvPr/>
        </p:nvPicPr>
        <p:blipFill>
          <a:blip r:embed="rId2" cstate="print"/>
          <a:srcRect l="29623" t="8871" r="26125" b="11617"/>
          <a:stretch>
            <a:fillRect/>
          </a:stretch>
        </p:blipFill>
        <p:spPr bwMode="auto">
          <a:xfrm>
            <a:off x="4355976" y="1276339"/>
            <a:ext cx="4104456" cy="5537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Ð ÐµÐ·ÑÐ»ÑÑÐ°Ñ Ð¿Ð¾ÑÑÐºÑ Ð·Ð¾Ð±ÑÐ°Ð¶ÐµÐ½Ñ Ð·Ð° Ð·Ð°Ð¿Ð¸ÑÐ¾Ð¼ &quot;ÑÐ¾ÑÐ¾ Ð¼ÐµÑ ÑÑÑÑÐ»Ð°Ñ ÑÐ°ÑÐ°Ð´Ð·ÐµÐ¹&quot;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559" t="4545" r="3593" b="3409"/>
          <a:stretch>
            <a:fillRect/>
          </a:stretch>
        </p:blipFill>
        <p:spPr bwMode="auto">
          <a:xfrm>
            <a:off x="611559" y="548680"/>
            <a:ext cx="8116457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Ð ÐµÐ·ÑÐ»ÑÑÐ°Ñ Ð¿Ð¾ÑÑÐºÑ Ð·Ð¾Ð±ÑÐ°Ð¶ÐµÐ½Ñ Ð·Ð° Ð·Ð°Ð¿Ð¸ÑÐ¾Ð¼ &quot;ÑÐ¾ÑÐ¾ ÑÑÐ¿Ñ ÑÑÐºÐµÑ ÑÑÑÑÐ»Ð°Ñ ÑÐ°ÑÐ°Ð´Ð·ÐµÐ¹&quot;"/>
          <p:cNvPicPr>
            <a:picLocks noChangeAspect="1" noChangeArrowheads="1"/>
          </p:cNvPicPr>
          <p:nvPr/>
        </p:nvPicPr>
        <p:blipFill>
          <a:blip r:embed="rId2" cstate="print"/>
          <a:srcRect l="1668" t="3333" r="2398" b="3333"/>
          <a:stretch>
            <a:fillRect/>
          </a:stretch>
        </p:blipFill>
        <p:spPr bwMode="auto">
          <a:xfrm>
            <a:off x="-36512" y="72008"/>
            <a:ext cx="9130671" cy="6669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Тыпы сякер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Ð ÐµÐ·ÑÐ»ÑÑÐ°Ñ Ð¿Ð¾ÑÑÐºÑ Ð·Ð¾Ð±ÑÐ°Ð¶ÐµÐ½Ñ Ð·Ð° Ð·Ð°Ð¿Ð¸ÑÐ¾Ð¼ &quot;ÑÐ¾ÑÐ¾  ÑÑÐºÐµÑÐ°&quot;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851920" y="1412776"/>
            <a:ext cx="4536504" cy="53175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Булава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Ð ÐµÐ·ÑÐ»ÑÑÐ°Ñ Ð¿Ð¾ÑÑÐºÑ Ð·Ð¾Ð±ÑÐ°Ð¶ÐµÐ½Ñ Ð·Ð° Ð·Ð°Ð¿Ð¸ÑÐ¾Ð¼ &quot;ÑÐ¾ÑÐ¾  Ð±ÑÐ»Ð°Ð²Ð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5569099" cy="3959919"/>
          </a:xfrm>
          <a:prstGeom prst="rect">
            <a:avLst/>
          </a:prstGeom>
          <a:noFill/>
        </p:spPr>
      </p:pic>
      <p:pic>
        <p:nvPicPr>
          <p:cNvPr id="45060" name="Picture 4" descr="Ð ÐµÐ·ÑÐ»ÑÑÐ°Ñ Ð¿Ð¾ÑÑÐºÑ Ð·Ð¾Ð±ÑÐ°Ð¶ÐµÐ½Ñ Ð·Ð° Ð·Ð°Ð¿Ð¸ÑÐ¾Ð¼ &quot;ÑÐ¾ÑÐ¾  Ð±ÑÐ»Ð°Ð²Ð° ÑÐ°ÑÐ°Ð´Ð·ÐµÐ¹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49031">
            <a:off x="-803047" y="2697215"/>
            <a:ext cx="47625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Бітва на рацэ </a:t>
            </a:r>
            <a:br>
              <a:rPr lang="be-BY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Нямізе (3 сакавіка 1067 г.</a:t>
            </a:r>
            <a:r>
              <a:rPr lang="be-BY" sz="5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Ð ÐµÐ·ÑÐ»ÑÑÐ°Ñ Ð¿Ð¾ÑÑÐºÑ Ð·Ð¾Ð±ÑÐ°Ð¶ÐµÐ½Ñ Ð·Ð° Ð·Ð°Ð¿Ð¸ÑÐ¾Ð¼ &quot;ÑÐ¾ÑÐ¾  Ð±ÑÑÐ²Ð° Ð½Ð° Ð½ÑÐ¼ÑÐ·Ðµ ÑÑÑÑÐ»Ð°Ñ ÑÐ°ÑÐ°Ð´Ð·ÐµÐ¹&quot;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-9390" y="1700808"/>
            <a:ext cx="9117894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Ð ÐµÐ·ÑÐ»ÑÑÐ°Ñ Ð¿Ð¾ÑÑÐºÑ Ð·Ð¾Ð±ÑÐ°Ð¶ÐµÐ½Ñ Ð·Ð° Ð·Ð°Ð¿Ð¸ÑÐ¾Ð¼ &quot;ÑÐ¾ÑÐ¾ Ð´ÑÑÐ¶ÑÐ½Ð° Ð£ÑÑÑÐ»Ð°Ñ Ð§Ð°ÑÐ°Ð´Ð·ÐµÐ¹&quot;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-116633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Ð ÐµÐ·ÑÐ»ÑÑÐ°Ñ Ð¿Ð¾ÑÑÐºÑ Ð·Ð¾Ð±ÑÐ°Ð¶ÐµÐ½Ñ Ð·Ð° Ð·Ð°Ð¿Ð¸ÑÐ¾Ð¼ &quot;ÑÐ¾ÑÐ¾ Ð´ÑÑÐ¶ÑÐ½Ð° Ð£ÑÑÑÐ»Ð°Ñ Ð§Ð°ÑÐ°Ð´Ð·ÐµÐ¹&quot;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-44625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be-BY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Вуліца Няміга </a:t>
            </a:r>
            <a:br>
              <a:rPr lang="be-BY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 Мінску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60" name="Picture 8" descr="Ð ÐµÐ·ÑÐ»ÑÑÐ°Ñ Ð¿Ð¾ÑÑÐºÑ Ð·Ð¾Ð±ÑÐ°Ð¶ÐµÐ½Ñ Ð·Ð° Ð·Ð°Ð¿Ð¸ÑÐ¾Ð¼ &quot;ÑÐ¾ÑÐ¾  ÐÑÐ»ÑÑÐ° ÐÑÐ¼ÑÐ³Ð° Ñ ÐÑÐ½ÑÐºÑ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12155"/>
            <a:ext cx="7920880" cy="42851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Ð ÐµÐ·ÑÐ»ÑÑÐ°Ñ Ð¿Ð¾ÑÑÐºÑ Ð·Ð¾Ð±ÑÐ°Ð¶ÐµÐ½Ñ Ð·Ð° Ð·Ð°Ð¿Ð¸ÑÐ¾Ð¼ &quot;ÑÐ¾ÑÐ¾ Ð´ÑÑÐ¶ÑÐ½Ð° Ð£ÑÑÑÐ»Ð°Ñ Ð§Ð°ÑÐ°Ð´Ð·ÐµÐ¹&quot;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44625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28736"/>
            <a:ext cx="8458200" cy="25717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atin typeface="Bookman Old Style" pitchFamily="18" charset="0"/>
              </a:rPr>
              <a:t>СЫН РАГНЕДЫ - </a:t>
            </a:r>
            <a:r>
              <a:rPr lang="be-BY" sz="6600" b="1" dirty="0" smtClean="0">
                <a:latin typeface="Bookman Old Style" pitchFamily="18" charset="0"/>
              </a:rPr>
              <a:t>Яраслаў Мудры</a:t>
            </a:r>
            <a:endParaRPr lang="ru-RU" sz="6600" b="1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be-BY" b="1" smtClean="0">
                <a:solidFill>
                  <a:schemeClr val="tx1"/>
                </a:solidFill>
                <a:latin typeface="Bookman Old Style" pitchFamily="18" charset="0"/>
              </a:rPr>
              <a:t>ТЭСТ</a:t>
            </a:r>
            <a:endParaRPr lang="ru-RU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Ð ÐµÐ·ÑÐ»ÑÑÐ°Ñ Ð¿Ð¾ÑÑÐºÑ Ð·Ð¾Ð±ÑÐ°Ð¶ÐµÐ½Ñ Ð·Ð° Ð·Ð°Ð¿Ð¸ÑÐ¾Ð¼ &quot;ÑÐ¾ÑÐ¾ ÐÐ°Ð»Ð°ÑÐº Ð´ÑÑÐ¶ÑÐ½Ð° Ð£ÑÑÑÐ»Ð°Ñ Ð§Ð°ÑÐ°Ð´Ð·ÐµÐ¹&quot;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-25152"/>
            <a:ext cx="9118038" cy="6838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be-BY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Дамашняе заданне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500063" y="214313"/>
            <a:ext cx="8215312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e-BY" sz="2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Варыянт </a:t>
            </a:r>
            <a:r>
              <a:rPr lang="en-US" sz="2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be-BY" sz="2200" b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endParaRPr lang="be-BY" sz="12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be-BY" sz="22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22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Чыім сынам быў Яраслаў Мудры?</a:t>
            </a: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ru-RU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агвалода      2) Рагнеды             3) Яраполка</a:t>
            </a:r>
            <a:b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16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16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22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be-BY" sz="22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якім горадзе пасля смерці бацькі княжыў Яраслаў Мудры?</a:t>
            </a: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У Полацку      3) У Кіеве </a:t>
            </a:r>
            <a:b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У Мінску         4) У Ноўгарадзе</a:t>
            </a:r>
            <a:b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16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16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be-BY" sz="22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Які дакумент напісаў Яраслаў Мудры ?</a:t>
            </a: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Летапіс          2) Паданне             3) Закон</a:t>
            </a:r>
            <a:b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16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16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be-BY" sz="22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Які сабор быў пабудаваны па загадзе Яраслава?</a:t>
            </a:r>
            <a:br>
              <a:rPr lang="be-BY" sz="220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св. Анастасіі         2) св.Сафіі      3) св.Ефрасінні</a:t>
            </a:r>
            <a:b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16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16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be-BY" sz="22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якім стагоддзі княжыў Яраслаў Мудры ?</a:t>
            </a:r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endParaRPr lang="be-BY" sz="2000" i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10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endParaRPr lang="be-BY" sz="2200" i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be-BY" sz="22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9             10             11             12             13</a:t>
            </a:r>
            <a:endParaRPr lang="ru-RU" sz="2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71500" y="5929313"/>
            <a:ext cx="7286625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000919" y="5928519"/>
            <a:ext cx="28575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358232" y="5928519"/>
            <a:ext cx="28575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715544" y="5928519"/>
            <a:ext cx="28575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215732" y="5928519"/>
            <a:ext cx="28575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644482" y="5928519"/>
            <a:ext cx="28575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14750" y="6429375"/>
            <a:ext cx="285750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500" y="1500188"/>
            <a:ext cx="1571625" cy="1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28938" y="2786063"/>
            <a:ext cx="1357312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0688" y="4000500"/>
            <a:ext cx="1357312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00438" y="4929188"/>
            <a:ext cx="1500187" cy="1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ChangeArrowheads="1"/>
          </p:cNvSpPr>
          <p:nvPr/>
        </p:nvSpPr>
        <p:spPr bwMode="auto">
          <a:xfrm>
            <a:off x="500063" y="142875"/>
            <a:ext cx="8358187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/>
            <a:r>
              <a:rPr lang="be-BY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Варыянт 2</a:t>
            </a:r>
          </a:p>
          <a:p>
            <a:pPr marL="457200" indent="-457200" algn="ctr"/>
            <a:endParaRPr lang="be-BY" sz="9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/>
            <a:r>
              <a:rPr lang="be-BY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 Хто намаляваны на малюнку?</a:t>
            </a:r>
          </a:p>
          <a:p>
            <a:pPr marL="457200" indent="-457200"/>
            <a:endParaRPr lang="be-BY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be-BY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endParaRPr lang="be-BY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/>
            <a:endParaRPr lang="be-BY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/>
            <a:endParaRPr lang="be-BY" sz="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/>
            <a:r>
              <a:rPr lang="be-BY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2. Як называўся закон, напісаны гэтым дзеячам ?</a:t>
            </a:r>
            <a:r>
              <a:rPr lang="be-BY" sz="20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20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Біблія          2) Евангелле        3) Руская Праўда </a:t>
            </a:r>
            <a:endParaRPr lang="ru-RU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/>
            <a:endParaRPr lang="be-BY" sz="9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/>
            <a:r>
              <a:rPr lang="be-BY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be-BY" sz="20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Што такое сабор?</a:t>
            </a:r>
            <a:br>
              <a:rPr lang="be-BY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Вялікі і шыкоўны будынак</a:t>
            </a:r>
            <a:endParaRPr lang="ru-RU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/>
            <a:r>
              <a:rPr lang="be-BY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Месца пражывання манахаў обо манашак</a:t>
            </a:r>
            <a:endParaRPr lang="ru-RU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/>
            <a:r>
              <a:rPr lang="be-BY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Галоўная царква ў горадзе </a:t>
            </a:r>
            <a:endParaRPr lang="be-BY" sz="2000" i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/>
            <a:r>
              <a:rPr lang="be-BY" sz="9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9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lang="be-BY" sz="20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Як называлася дзяржава, у якой княжыў</a:t>
            </a:r>
            <a:r>
              <a:rPr lang="be-BY" sz="20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Яраслаў Мудры?</a:t>
            </a:r>
            <a:br>
              <a:rPr lang="be-BY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Кіеўскае княства     2) Наўгародская зямля         3) Кіеўская Русь</a:t>
            </a:r>
            <a:endParaRPr lang="ru-RU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/>
            <a:r>
              <a:rPr lang="be-BY" sz="9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9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lang="be-BY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lang="be-BY" sz="20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2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якім стагоддзі быў пабудаваны сабор імя Святой Сафіі ў Кіеве?</a:t>
            </a:r>
            <a:r>
              <a:rPr lang="be-BY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be-BY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be-BY" sz="2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/>
            <a:r>
              <a:rPr lang="be-BY" sz="24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be-BY" sz="2000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9             10              11              12             13</a:t>
            </a:r>
            <a:endParaRPr lang="be-BY" sz="2200" dirty="0">
              <a:solidFill>
                <a:srgbClr val="000000"/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1" name="Рисунок 15" descr="C:\Documents and Settings\Admin\Рабочий стол\1 006.jpg"/>
          <p:cNvPicPr>
            <a:picLocks noChangeAspect="1" noChangeArrowheads="1"/>
          </p:cNvPicPr>
          <p:nvPr/>
        </p:nvPicPr>
        <p:blipFill>
          <a:blip r:embed="rId2" cstate="print"/>
          <a:srcRect l="7535" t="5826" r="39836" b="40366"/>
          <a:stretch>
            <a:fillRect/>
          </a:stretch>
        </p:blipFill>
        <p:spPr bwMode="auto">
          <a:xfrm>
            <a:off x="714375" y="1000125"/>
            <a:ext cx="1000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4"/>
          <p:cNvSpPr>
            <a:spLocks noChangeArrowheads="1"/>
          </p:cNvSpPr>
          <p:nvPr/>
        </p:nvSpPr>
        <p:spPr bwMode="auto">
          <a:xfrm>
            <a:off x="2214563" y="1071563"/>
            <a:ext cx="32146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Рагвалод</a:t>
            </a:r>
            <a:endParaRPr lang="ru-RU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Ізяслаў-кніжнік   </a:t>
            </a:r>
            <a:endParaRPr lang="ru-RU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Яраслаў Мудры</a:t>
            </a:r>
          </a:p>
          <a:p>
            <a:pPr eaLnBrk="0" hangingPunct="0"/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Уладзімір</a:t>
            </a:r>
            <a:endParaRPr lang="ru-RU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be-BY" i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be-BY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42938" y="6072188"/>
            <a:ext cx="7286625" cy="158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143794" y="6071394"/>
            <a:ext cx="28575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429669" y="6071394"/>
            <a:ext cx="28575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786982" y="6071394"/>
            <a:ext cx="28575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144294" y="6071394"/>
            <a:ext cx="28575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501607" y="6071394"/>
            <a:ext cx="28575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286000" y="1928813"/>
            <a:ext cx="2143125" cy="1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214813" y="3071813"/>
            <a:ext cx="2000250" cy="1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5576" y="4077072"/>
            <a:ext cx="3286125" cy="1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500813" y="5072063"/>
            <a:ext cx="1785937" cy="1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714750" y="6500813"/>
            <a:ext cx="357188" cy="1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00063" y="0"/>
            <a:ext cx="8215312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e-BY" sz="2200" b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Варыянт 3</a:t>
            </a:r>
          </a:p>
          <a:p>
            <a:endParaRPr lang="be-BY" sz="9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be-BY" sz="20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 Што такое закон?</a:t>
            </a:r>
            <a:endParaRPr lang="ru-RU" sz="20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Апавяданне пра справы і ўчынкі чалавека, пра заняткі нашых продкаў</a:t>
            </a:r>
            <a:endParaRPr lang="ru-RU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Абавязковыя правілы паводзін, устаноўленыя дзяржавай</a:t>
            </a:r>
            <a:endParaRPr lang="ru-RU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Асноўны Закон дзяржавы</a:t>
            </a:r>
          </a:p>
          <a:p>
            <a:pPr eaLnBrk="0" hangingPunct="0"/>
            <a:endParaRPr lang="ru-RU" sz="7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be-BY" sz="200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be-BY" sz="20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якім горадзе быў пабудаваны сабор у імя святой Сафіі </a:t>
            </a:r>
            <a:r>
              <a:rPr lang="ru-RU" sz="20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па загадзе Яраслава Мудрага</a:t>
            </a:r>
            <a:r>
              <a:rPr lang="be-BY" sz="20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20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AutoNum type="arabicParenR"/>
            </a:pPr>
            <a:r>
              <a:rPr lang="ru-RU" i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Ноўгарадзе       </a:t>
            </a:r>
            <a:r>
              <a:rPr lang="ru-RU" i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У </a:t>
            </a:r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Кіеве        </a:t>
            </a:r>
            <a:r>
              <a:rPr lang="ru-RU" i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У </a:t>
            </a:r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Мінску       4) У Полацку</a:t>
            </a:r>
          </a:p>
          <a:p>
            <a:pPr eaLnBrk="0" hangingPunct="0"/>
            <a:endParaRPr lang="ru-RU" sz="7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be-BY" sz="200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be-BY" sz="20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Яраслаў Мудры лічыў, што аб'ядноўваць дзяржаву трэба   не толькі з дапамогай зброі, але і з дапамогай чаго?</a:t>
            </a:r>
            <a:endParaRPr lang="ru-RU" sz="20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Узнагарод         </a:t>
            </a:r>
            <a:r>
              <a:rPr lang="ru-RU" i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Веры ў Хрыста         </a:t>
            </a:r>
            <a:r>
              <a:rPr lang="ru-RU" i="1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be-BY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Наказанняў</a:t>
            </a:r>
            <a:endParaRPr lang="ru-RU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7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be-BY" sz="200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lang="be-BY" sz="20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Чаму Яраслаў  быў прызнаны Мудрым? </a:t>
            </a:r>
            <a:endParaRPr lang="ru-RU" sz="20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be-BY" sz="20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Быў першым беларускім друкаром </a:t>
            </a:r>
            <a:endParaRPr lang="ru-RU" sz="20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be-BY" sz="20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Быў разумны і разважлівы, склаў першы закон</a:t>
            </a:r>
            <a:endParaRPr lang="ru-RU" sz="20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be-BY" sz="20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Вельмі доўга княжыў</a:t>
            </a:r>
          </a:p>
          <a:p>
            <a:pPr eaLnBrk="0" hangingPunct="0"/>
            <a:endParaRPr lang="ru-RU" sz="70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be-BY" sz="2000">
                <a:solidFill>
                  <a:srgbClr val="0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lang="be-BY" sz="2000">
                <a:solidFill>
                  <a:srgbClr val="8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e-BY" sz="200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 якім стагоддзі быў напісаны першы закон "Руская праўда"?</a:t>
            </a:r>
            <a:r>
              <a:rPr lang="be-BY" sz="20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be-BY" sz="2000" i="1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be-BY" sz="2000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9             10              11              12             13</a:t>
            </a:r>
            <a:endParaRPr lang="ru-RU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42938" y="6143625"/>
            <a:ext cx="7286625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643857" y="6142831"/>
            <a:ext cx="28575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2858294" y="6142831"/>
            <a:ext cx="28575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215607" y="6142831"/>
            <a:ext cx="28575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572919" y="6142831"/>
            <a:ext cx="28575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858794" y="6142831"/>
            <a:ext cx="28575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1500" y="1714500"/>
            <a:ext cx="7000875" cy="158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28938" y="2928938"/>
            <a:ext cx="1071562" cy="1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3188" y="3929063"/>
            <a:ext cx="2143125" cy="1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1500" y="4929188"/>
            <a:ext cx="6500813" cy="1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143375" y="6643688"/>
            <a:ext cx="285750" cy="158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Усясла</a:t>
            </a:r>
            <a:r>
              <a:rPr lang="be-BY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 Чарадзей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Света\Работа\4 класс\Уроки\МРБ\ДИСК МРБ\Электронный тренажёр по предмету Человек и мир. 4 класс\12. Усяслаў Чарадзей\Тесты - презентации\Усяслаў Чарадзей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899592" y="1412776"/>
            <a:ext cx="3331241" cy="501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Ð ÐµÐ·ÑÐ»ÑÑÐ°Ñ Ð¿Ð¾ÑÑÐºÑ Ð·Ð¾Ð±ÑÐ°Ð¶ÐµÐ½Ñ Ð·Ð° Ð·Ð°Ð¿Ð¸ÑÐ¾Ð¼ &quot;Ð£Ð¡Ð¯Ð¡ÐÐÐ Ð§ÐÐ ÐÐÐÐÐ&quot;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508104" y="1298432"/>
            <a:ext cx="2880320" cy="5167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e-BY" sz="6600" b="1" dirty="0" smtClean="0">
                <a:latin typeface="Times New Roman" pitchFamily="18" charset="0"/>
                <a:cs typeface="Times New Roman" pitchFamily="18" charset="0"/>
              </a:rPr>
              <a:t>Полацк</a:t>
            </a:r>
            <a:br>
              <a:rPr lang="be-BY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бацька гарадоў беларускіх 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Ð ÐµÐ·ÑÐ»ÑÑÐ°Ñ Ð¿Ð¾ÑÑÐºÑ Ð·Ð¾Ð±ÑÐ°Ð¶ÐµÐ½Ñ Ð·Ð° Ð·Ð°Ð¿Ð¸ÑÐ¾Ð¼ &quot;ÑÐ¾ÑÐ¾ Ð¿Ð¾Ð»Ð°ÑÐ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983" y="1556793"/>
            <a:ext cx="7992889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Ð ÐµÐ·ÑÐ»ÑÑÐ°Ñ Ð¿Ð¾ÑÑÐºÑ Ð·Ð¾Ð±ÑÐ°Ð¶ÐµÐ½Ñ Ð·Ð° Ð·Ð°Ð¿Ð¸ÑÐ¾Ð¼ &quot;ÑÐ¾ÑÐ¾ Ð¿Ð¾Ð»Ð°ÑÐº Ð±Ð°ÑÑÐºÐ°&quot;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8851" r="17666"/>
          <a:stretch>
            <a:fillRect/>
          </a:stretch>
        </p:blipFill>
        <p:spPr bwMode="auto">
          <a:xfrm>
            <a:off x="-36512" y="3068960"/>
            <a:ext cx="2088232" cy="3789040"/>
          </a:xfrm>
          <a:prstGeom prst="rect">
            <a:avLst/>
          </a:prstGeom>
          <a:noFill/>
        </p:spPr>
      </p:pic>
      <p:pic>
        <p:nvPicPr>
          <p:cNvPr id="8" name="Picture 6" descr="Ð ÐµÐ·ÑÐ»ÑÑÐ°Ñ Ð¿Ð¾ÑÑÐºÑ Ð·Ð¾Ð±ÑÐ°Ð¶ÐµÐ½Ñ Ð·Ð° Ð·Ð°Ð¿Ð¸ÑÐ¾Ð¼ &quot;ÑÐ¾ÑÐ¾ Ð¿Ð¾Ð»Ð°ÑÐº Ð±Ð°ÑÑÐºÐ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2051720" cy="153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7164288" cy="1143000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Галоўны сабор горада </a:t>
            </a:r>
            <a:br>
              <a:rPr lang="be-BY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Полацкі Сафійскі сабор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ÑÐ¾ÑÐ¾ Ð¿Ð¾Ð»Ð°ÑÐºÑ ÑÐ°ÑÑÐ¹ÑÐºÑ ÑÐ°Ð±Ð¾Ñ&quot;"/>
          <p:cNvPicPr>
            <a:picLocks noChangeAspect="1" noChangeArrowheads="1"/>
          </p:cNvPicPr>
          <p:nvPr/>
        </p:nvPicPr>
        <p:blipFill>
          <a:blip r:embed="rId2" cstate="print"/>
          <a:srcRect r="9464" b="4492"/>
          <a:stretch>
            <a:fillRect/>
          </a:stretch>
        </p:blipFill>
        <p:spPr bwMode="auto">
          <a:xfrm>
            <a:off x="2267744" y="1417002"/>
            <a:ext cx="6552728" cy="544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267</Words>
  <Application>Microsoft Office PowerPoint</Application>
  <PresentationFormat>Экран (4:3)</PresentationFormat>
  <Paragraphs>90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Дзяржаўная ўстанова адукацыі “Сярэдняя школа № 6 г.Магілёва”</vt:lpstr>
      <vt:lpstr>Праверка дамашняга задання</vt:lpstr>
      <vt:lpstr>СЫН РАГНЕДЫ - Яраслаў Мудры</vt:lpstr>
      <vt:lpstr>Слайд 4</vt:lpstr>
      <vt:lpstr>Слайд 5</vt:lpstr>
      <vt:lpstr>Слайд 6</vt:lpstr>
      <vt:lpstr>Усяслаў Чарадзей</vt:lpstr>
      <vt:lpstr>Полацк бацька гарадоў беларускіх </vt:lpstr>
      <vt:lpstr>Галоўны сабор горада  Полацкі Сафійскі сабор</vt:lpstr>
      <vt:lpstr>1044-1101</vt:lpstr>
      <vt:lpstr>Слайд 11</vt:lpstr>
      <vt:lpstr>Радавод полацкіх Рагвалодавічаў 10-11ст. </vt:lpstr>
      <vt:lpstr>Слайд 13</vt:lpstr>
      <vt:lpstr>Слайд 14</vt:lpstr>
      <vt:lpstr>Слайд 15</vt:lpstr>
      <vt:lpstr>Сучасны храм святой Сафіі  ў Полацку  </vt:lpstr>
      <vt:lpstr>Слайд 17</vt:lpstr>
      <vt:lpstr>Слайд 18</vt:lpstr>
      <vt:lpstr>Кальчуга</vt:lpstr>
      <vt:lpstr>Шлем</vt:lpstr>
      <vt:lpstr>Слайд 21</vt:lpstr>
      <vt:lpstr>Слайд 22</vt:lpstr>
      <vt:lpstr>Тыпы сякер</vt:lpstr>
      <vt:lpstr>Булава</vt:lpstr>
      <vt:lpstr>Бітва на рацэ  Нямізе (3 сакавіка 1067 г.)</vt:lpstr>
      <vt:lpstr>Слайд 26</vt:lpstr>
      <vt:lpstr>Слайд 27</vt:lpstr>
      <vt:lpstr>Вуліца Няміга  ў Мінску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sweta</dc:creator>
  <cp:lastModifiedBy>sweta</cp:lastModifiedBy>
  <cp:revision>13</cp:revision>
  <dcterms:created xsi:type="dcterms:W3CDTF">2018-11-22T05:45:33Z</dcterms:created>
  <dcterms:modified xsi:type="dcterms:W3CDTF">2018-12-17T16:01:29Z</dcterms:modified>
</cp:coreProperties>
</file>